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54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20" r:id="rId11"/>
    <p:sldId id="355" r:id="rId12"/>
    <p:sldId id="319" r:id="rId13"/>
    <p:sldId id="321" r:id="rId14"/>
    <p:sldId id="323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  <a:srgbClr val="028848"/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99" autoAdjust="0"/>
    <p:restoredTop sz="95226" autoAdjust="0"/>
  </p:normalViewPr>
  <p:slideViewPr>
    <p:cSldViewPr>
      <p:cViewPr varScale="1">
        <p:scale>
          <a:sx n="114" d="100"/>
          <a:sy n="114" d="100"/>
        </p:scale>
        <p:origin x="19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36" d="100"/>
          <a:sy n="36" d="100"/>
        </p:scale>
        <p:origin x="-28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A159294-520A-460D-93E8-EC612C716D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2A057A4-81C0-431B-9B80-F6878B3169C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C5F8D61-89A0-4573-B331-AD454A2907C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08932AE-39B7-4ACC-92AC-0CE2A85FB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0F9626A-27AC-45E0-A3E5-94FEB7570E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692C44-4F78-4E9B-8324-2F06EE90F5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F340E76-3341-439B-9B31-45C5286F4C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D3374E36-CE02-46C6-92F7-7452FDDB40E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C8C91A5-96D2-403C-AB33-53765CE465E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5943600"/>
            <a:ext cx="5486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147DD904-B6FC-4478-A8C3-641011D44E2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CFFC1F7-050F-448D-85D1-DC7700C2F1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1AE8822-BEAC-4CBD-B60C-AFE19D8013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AB89-6416-4B8D-8775-FA98101CA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A5032-A5CB-4443-8A4A-47D4C1C25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8B50B-7B5F-46A6-92A3-DE6C21B64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86A77-2504-4226-829F-E11BC46CAC3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093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5476-33F2-4974-A74D-48ACF881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68F-21D8-4C49-BCAC-D2F4F2CF7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64D39-8479-4281-A1F6-CFDDDCFC5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F5685-63D6-4B99-B889-F52513181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52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1A5DB-56EC-4DFE-B4EF-69E068FEB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08176-DB1D-4CA2-BF2D-4A73EA12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E167F-AEB1-4BF2-860F-22F0CB5E1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7B745-9700-4BA7-A6C3-695E2C2852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35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508B-8554-4FCD-9619-C4CB4BDE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A374-37A5-4DAF-A41B-09C9B463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87587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7213-DFB7-43B7-AA01-7A6331D4B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4B9FC-F7FA-4A5F-A68B-9084E75933A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196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598D-A351-4E13-90C7-5823E8E5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70C79-5BD7-4A65-A6BE-E7589C8F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490C4-F426-4610-BA9D-B0E06299C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BBFC6-8509-4D29-8497-A599BFB10EF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358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B3F5-42E1-47A3-A21E-FB6B83B8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06024-0A4A-4A9D-9FE9-6FBE908CE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EC4AC-DA3E-4AFB-BFCE-FD17481D9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ED24E-F97E-4150-B813-026FAD411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8A42B-9FA6-4543-AF9C-380CA70490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62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AD35-94EA-40E2-9769-6DF13B9B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A11F2-3F60-4CC7-8A7B-B7573A5A5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F48F2-01B7-4DD9-ABBC-F8DAABFE5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269D5-83F8-45FD-A3AA-0FA829061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423C-1AAA-4A94-8410-D37E6BA48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8E64-AC69-4682-9C13-4AE8D44F2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34058-33B8-4ECC-AC0D-5767CD50B0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81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1BDC-1304-4BF3-B346-485EFEBC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63D41-321D-4647-AE5B-DC88C696F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05B2F-A227-4A5D-B773-CDA53A209A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88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F7CA8-9CE2-4055-A857-7677067DC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7B527-40FE-43B6-AD95-333021185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1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78BC-C1C4-4A72-B55D-27121D62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2973-5350-4743-B0D6-EBD1B55D0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C5B38-3B8F-4C4D-B9FA-D7EFB5BDD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A28F6-6CC6-4DEF-BCFD-1EB3271B0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A3A2A-523B-4C34-9AAD-376B93DF8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0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71B9-61BD-4288-A396-686B3196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CC32-F318-4399-BB0E-04821322B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AD0DE-B099-46AC-8953-BA8C1AF3E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9ED4-3EE6-4D35-BA0A-20CEAA92D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2EDE0-F372-4963-9F90-0441B914DE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47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8">
            <a:extLst>
              <a:ext uri="{FF2B5EF4-FFF2-40B4-BE49-F238E27FC236}">
                <a16:creationId xmlns:a16="http://schemas.microsoft.com/office/drawing/2014/main" id="{B5C205A5-2743-4AA7-8B40-EF5881452B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5"/>
          <a:stretch>
            <a:fillRect/>
          </a:stretch>
        </p:blipFill>
        <p:spPr bwMode="auto">
          <a:xfrm>
            <a:off x="3175" y="3175"/>
            <a:ext cx="91376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44EA2043-D3D1-4FB6-95E5-3447422486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99263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/>
            </a:lvl1pPr>
          </a:lstStyle>
          <a:p>
            <a:pPr>
              <a:defRPr/>
            </a:pPr>
            <a:r>
              <a:rPr lang="en-US" altLang="en-US"/>
              <a:t>AKJ</a:t>
            </a:r>
          </a:p>
        </p:txBody>
      </p:sp>
      <p:sp>
        <p:nvSpPr>
          <p:cNvPr id="1028" name="Rectangle 8">
            <a:extLst>
              <a:ext uri="{FF2B5EF4-FFF2-40B4-BE49-F238E27FC236}">
                <a16:creationId xmlns:a16="http://schemas.microsoft.com/office/drawing/2014/main" id="{B4B8BFA6-1B01-4E51-8F4C-8C10AEA07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960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600" b="1" dirty="0">
                <a:solidFill>
                  <a:schemeClr val="accent2"/>
                </a:solidFill>
              </a:rPr>
              <a:t>Amity School of Engineering &amp; Technology</a:t>
            </a:r>
          </a:p>
        </p:txBody>
      </p:sp>
      <p:sp>
        <p:nvSpPr>
          <p:cNvPr id="1029" name="Rectangle 10">
            <a:extLst>
              <a:ext uri="{FF2B5EF4-FFF2-40B4-BE49-F238E27FC236}">
                <a16:creationId xmlns:a16="http://schemas.microsoft.com/office/drawing/2014/main" id="{BC43B3D7-3993-4626-9F89-DDAE54C2D6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38400" y="6705600"/>
            <a:ext cx="6705600" cy="152400"/>
          </a:xfrm>
          <a:prstGeom prst="rect">
            <a:avLst/>
          </a:prstGeom>
          <a:solidFill>
            <a:srgbClr val="F1B43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designidea.wordpress.com/2012/02/16/your-next-thank-you-note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Data structures using C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Module 3 - Lecture X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Stacks &amp; Queues using LL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Prepared By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Ms. Smriti Sehgal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3BB94-84BD-4A90-BE69-CC3B9F7CC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6F37B527-40FE-43B6-AD95-333021185313}" type="slidenum">
              <a:rPr lang="en-US" alt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1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9"/>
    </mc:Choice>
    <mc:Fallback xmlns="">
      <p:transition spd="slow" advTm="110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10FF-56F9-664D-AE41-87C0D0F20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98" y="805647"/>
            <a:ext cx="7886700" cy="994172"/>
          </a:xfrm>
        </p:spPr>
        <p:txBody>
          <a:bodyPr/>
          <a:lstStyle/>
          <a:p>
            <a:r>
              <a:rPr lang="en-US" dirty="0"/>
              <a:t>Queues using Linked List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D8BF6F-A3EE-3044-9EAF-C1F656510DAA}"/>
              </a:ext>
            </a:extLst>
          </p:cNvPr>
          <p:cNvSpPr/>
          <p:nvPr/>
        </p:nvSpPr>
        <p:spPr>
          <a:xfrm>
            <a:off x="621866" y="1981200"/>
            <a:ext cx="8183044" cy="1477328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b="1" dirty="0" err="1">
                <a:solidFill>
                  <a:srgbClr val="E00D50"/>
                </a:solidFill>
                <a:latin typeface="Open Sans"/>
              </a:rPr>
              <a:t>enQueue</a:t>
            </a:r>
            <a:r>
              <a:rPr lang="en-IN" b="1" dirty="0">
                <a:solidFill>
                  <a:srgbClr val="E00D50"/>
                </a:solidFill>
                <a:latin typeface="Open Sans"/>
              </a:rPr>
              <a:t>(value) - Inserting an element into the Queue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1 -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Create a </a:t>
            </a:r>
            <a:r>
              <a:rPr lang="en-IN" b="1" dirty="0" err="1">
                <a:solidFill>
                  <a:srgbClr val="333333"/>
                </a:solidFill>
                <a:latin typeface="Open Sans"/>
              </a:rPr>
              <a:t>newNode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with given value and set '</a:t>
            </a:r>
            <a:r>
              <a:rPr lang="en-IN" b="1" dirty="0" err="1">
                <a:solidFill>
                  <a:srgbClr val="333333"/>
                </a:solidFill>
                <a:latin typeface="Open Sans"/>
              </a:rPr>
              <a:t>newNode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 → next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' to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NULL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2 -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Check whether queue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(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rear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==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NULL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)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3 -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it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then, set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front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= </a:t>
            </a:r>
            <a:r>
              <a:rPr lang="en-IN" b="1" dirty="0" err="1">
                <a:solidFill>
                  <a:srgbClr val="333333"/>
                </a:solidFill>
                <a:latin typeface="Open Sans"/>
              </a:rPr>
              <a:t>newNode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and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rear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= </a:t>
            </a:r>
            <a:r>
              <a:rPr lang="en-IN" b="1" dirty="0" err="1">
                <a:solidFill>
                  <a:srgbClr val="333333"/>
                </a:solidFill>
                <a:latin typeface="Open Sans"/>
              </a:rPr>
              <a:t>newNode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4 -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it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Not 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then, set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rear → next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= </a:t>
            </a:r>
            <a:r>
              <a:rPr lang="en-IN" b="1" dirty="0" err="1">
                <a:solidFill>
                  <a:srgbClr val="333333"/>
                </a:solidFill>
                <a:latin typeface="Open Sans"/>
              </a:rPr>
              <a:t>newNode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and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rear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= </a:t>
            </a:r>
            <a:r>
              <a:rPr lang="en-IN" b="1" dirty="0" err="1">
                <a:solidFill>
                  <a:srgbClr val="333333"/>
                </a:solidFill>
                <a:latin typeface="Open Sans"/>
              </a:rPr>
              <a:t>newNode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.</a:t>
            </a:r>
            <a:endParaRPr lang="en-IN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E2BD71-77CC-9048-B206-857C312D8C11}"/>
              </a:ext>
            </a:extLst>
          </p:cNvPr>
          <p:cNvSpPr/>
          <p:nvPr/>
        </p:nvSpPr>
        <p:spPr>
          <a:xfrm>
            <a:off x="655320" y="4724400"/>
            <a:ext cx="8149590" cy="175432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b="1" dirty="0" err="1">
                <a:solidFill>
                  <a:srgbClr val="E00D50"/>
                </a:solidFill>
                <a:latin typeface="Open Sans"/>
              </a:rPr>
              <a:t>deQueue</a:t>
            </a:r>
            <a:r>
              <a:rPr lang="en-IN" b="1" dirty="0">
                <a:solidFill>
                  <a:srgbClr val="E00D50"/>
                </a:solidFill>
                <a:latin typeface="Open Sans"/>
              </a:rPr>
              <a:t>() - Deleting an Element from Queue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1 -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Check whether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queue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(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front == NULL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).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2 -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it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, then display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"Queue is Empty!!! Deletion is not possible!!!"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and terminate from the function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3 -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it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Not 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then, define a Node pointer '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temp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' and set it to '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front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'.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4 -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Then set '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front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=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front → next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' and delete '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temp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' (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free(temp)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).</a:t>
            </a:r>
            <a:endParaRPr lang="en-IN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2008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AB39-3216-DE4B-9BB5-9B263672B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FFF9DB-E7BE-9641-8D55-55DDEC7A6C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05B2F-A227-4A5D-B773-CDA53A209A4F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C2ED97-B184-1141-9E9A-90AECF895B7A}"/>
              </a:ext>
            </a:extLst>
          </p:cNvPr>
          <p:cNvSpPr/>
          <p:nvPr/>
        </p:nvSpPr>
        <p:spPr>
          <a:xfrm>
            <a:off x="98583" y="2590800"/>
            <a:ext cx="8946833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rgbClr val="E00D50"/>
                </a:solidFill>
                <a:latin typeface="Open Sans"/>
              </a:rPr>
              <a:t>display() - Displaying the elements of Queue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1 -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Check whether queue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(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front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==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NULL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).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2 -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it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then, display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'Queue is Empty!!!'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and terminate the function.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3 -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it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Not 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then, define a Node pointer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'temp'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and initialize with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front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4 -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Display '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temp → data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---&gt;' and move it to the next node. Repeat the same until '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temp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' reaches to '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rear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' (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temp → next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!=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NULL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).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5 -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Finally! Display '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temp → data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---&gt;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NULL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'.</a:t>
            </a:r>
            <a:endParaRPr lang="en-IN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1365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E1730-CCA9-9444-976F-4DE68463E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8" r="77657" b="2572"/>
          <a:stretch/>
        </p:blipFill>
        <p:spPr>
          <a:xfrm>
            <a:off x="587828" y="1617890"/>
            <a:ext cx="979715" cy="371338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A4415A-FA4A-4040-8065-42598DCCBCC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567543" y="3474584"/>
            <a:ext cx="738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1A2251-269E-6241-8567-ADA72291456F}"/>
              </a:ext>
            </a:extLst>
          </p:cNvPr>
          <p:cNvSpPr txBox="1"/>
          <p:nvPr/>
        </p:nvSpPr>
        <p:spPr>
          <a:xfrm>
            <a:off x="1567543" y="3491729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enQueue</a:t>
            </a:r>
            <a:r>
              <a:rPr lang="en-US" sz="900" dirty="0"/>
              <a:t> 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BF4225-A0F5-4C41-82AA-766076566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0" r="77891" b="3200"/>
          <a:stretch/>
        </p:blipFill>
        <p:spPr>
          <a:xfrm>
            <a:off x="2547257" y="1617889"/>
            <a:ext cx="1289997" cy="3924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855817-EBD6-D34A-A95A-33762F3E0C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1" r="74000" b="3200"/>
          <a:stretch/>
        </p:blipFill>
        <p:spPr>
          <a:xfrm>
            <a:off x="4417695" y="1741170"/>
            <a:ext cx="1519675" cy="36812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7B9AD3-8714-374E-8B8A-5F2D565721DF}"/>
              </a:ext>
            </a:extLst>
          </p:cNvPr>
          <p:cNvSpPr txBox="1"/>
          <p:nvPr/>
        </p:nvSpPr>
        <p:spPr>
          <a:xfrm>
            <a:off x="3660035" y="3461165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enQueue</a:t>
            </a:r>
            <a:r>
              <a:rPr lang="en-US" sz="900" dirty="0"/>
              <a:t> 72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B42EA0-F97C-E74C-9EED-961B4502164B}"/>
              </a:ext>
            </a:extLst>
          </p:cNvPr>
          <p:cNvCxnSpPr>
            <a:cxnSpLocks/>
          </p:cNvCxnSpPr>
          <p:nvPr/>
        </p:nvCxnSpPr>
        <p:spPr>
          <a:xfrm>
            <a:off x="3660035" y="3426007"/>
            <a:ext cx="738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03FF01-F1E3-0F44-B373-A3762813DC8B}"/>
              </a:ext>
            </a:extLst>
          </p:cNvPr>
          <p:cNvCxnSpPr>
            <a:cxnSpLocks/>
          </p:cNvCxnSpPr>
          <p:nvPr/>
        </p:nvCxnSpPr>
        <p:spPr>
          <a:xfrm>
            <a:off x="6070963" y="3414441"/>
            <a:ext cx="738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BF63E8-505D-C544-91ED-7CCD2EB5A863}"/>
              </a:ext>
            </a:extLst>
          </p:cNvPr>
          <p:cNvSpPr txBox="1"/>
          <p:nvPr/>
        </p:nvSpPr>
        <p:spPr>
          <a:xfrm>
            <a:off x="6051763" y="3428728"/>
            <a:ext cx="7553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enQueue</a:t>
            </a:r>
            <a:r>
              <a:rPr lang="en-US" sz="900" dirty="0"/>
              <a:t> 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31DC66-1150-5C43-AAB4-6EDC0C471A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100" b="3555"/>
          <a:stretch/>
        </p:blipFill>
        <p:spPr>
          <a:xfrm>
            <a:off x="6614160" y="1681879"/>
            <a:ext cx="1942012" cy="38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74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E26CE-C6BB-9C40-A28C-CCA16F03C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00" b="3555"/>
          <a:stretch/>
        </p:blipFill>
        <p:spPr>
          <a:xfrm>
            <a:off x="256903" y="1289992"/>
            <a:ext cx="1942012" cy="3827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5E6CA8-638B-314A-966B-F957A662311A}"/>
              </a:ext>
            </a:extLst>
          </p:cNvPr>
          <p:cNvSpPr txBox="1"/>
          <p:nvPr/>
        </p:nvSpPr>
        <p:spPr>
          <a:xfrm>
            <a:off x="2299732" y="2872603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deQueue</a:t>
            </a:r>
            <a:endParaRPr lang="en-US" sz="9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CA7064-1884-C04E-BC8E-FF0C64794493}"/>
              </a:ext>
            </a:extLst>
          </p:cNvPr>
          <p:cNvCxnSpPr>
            <a:cxnSpLocks/>
          </p:cNvCxnSpPr>
          <p:nvPr/>
        </p:nvCxnSpPr>
        <p:spPr>
          <a:xfrm>
            <a:off x="2253343" y="2854098"/>
            <a:ext cx="738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FE74C9-1106-8744-B2BC-C2C19B4FE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73771" b="3029"/>
          <a:stretch/>
        </p:blipFill>
        <p:spPr>
          <a:xfrm>
            <a:off x="2973037" y="1527469"/>
            <a:ext cx="1942012" cy="35899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3A194C-0352-3543-9CEF-AEB7288114AD}"/>
              </a:ext>
            </a:extLst>
          </p:cNvPr>
          <p:cNvCxnSpPr>
            <a:cxnSpLocks/>
          </p:cNvCxnSpPr>
          <p:nvPr/>
        </p:nvCxnSpPr>
        <p:spPr>
          <a:xfrm>
            <a:off x="5132615" y="2820761"/>
            <a:ext cx="738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094188-86FE-B149-B055-5E1A423025DB}"/>
              </a:ext>
            </a:extLst>
          </p:cNvPr>
          <p:cNvSpPr txBox="1"/>
          <p:nvPr/>
        </p:nvSpPr>
        <p:spPr>
          <a:xfrm>
            <a:off x="5199958" y="2861938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deQueue</a:t>
            </a:r>
            <a:endParaRPr lang="en-US" sz="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201B0C-F83D-3948-8D90-94E77E03F0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143" b="3486"/>
          <a:stretch/>
        </p:blipFill>
        <p:spPr>
          <a:xfrm>
            <a:off x="6155984" y="1491428"/>
            <a:ext cx="1942012" cy="37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1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E766A-5517-4C2E-A781-55A4731FB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7B527-40FE-43B6-AD95-33302118531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0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3F677-A77F-F54C-89EB-C1C09E661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6800"/>
            <a:ext cx="7886700" cy="634841"/>
          </a:xfrm>
        </p:spPr>
        <p:txBody>
          <a:bodyPr/>
          <a:lstStyle/>
          <a:p>
            <a:r>
              <a:rPr lang="en-US" dirty="0"/>
              <a:t>What is a Polynomial?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291F56F-21C1-E44D-A748-F04FD85875F2}"/>
              </a:ext>
            </a:extLst>
          </p:cNvPr>
          <p:cNvSpPr txBox="1">
            <a:spLocks/>
          </p:cNvSpPr>
          <p:nvPr/>
        </p:nvSpPr>
        <p:spPr>
          <a:xfrm>
            <a:off x="482918" y="2471263"/>
            <a:ext cx="7886700" cy="1926431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IN" sz="1350" dirty="0">
                <a:latin typeface="Times" pitchFamily="2" charset="0"/>
              </a:rPr>
              <a:t>A polynomial p(x) is the expression in variable x which is in the form (</a:t>
            </a:r>
            <a:r>
              <a:rPr lang="en-IN" sz="1350" dirty="0" err="1">
                <a:latin typeface="Times" pitchFamily="2" charset="0"/>
              </a:rPr>
              <a:t>ax</a:t>
            </a:r>
            <a:r>
              <a:rPr lang="en-IN" sz="1350" baseline="30000" dirty="0" err="1">
                <a:latin typeface="Times" pitchFamily="2" charset="0"/>
              </a:rPr>
              <a:t>n</a:t>
            </a:r>
            <a:r>
              <a:rPr lang="en-IN" sz="1350" dirty="0">
                <a:latin typeface="Times" pitchFamily="2" charset="0"/>
              </a:rPr>
              <a:t> + bx</a:t>
            </a:r>
            <a:r>
              <a:rPr lang="en-IN" sz="1350" baseline="30000" dirty="0">
                <a:latin typeface="Times" pitchFamily="2" charset="0"/>
              </a:rPr>
              <a:t>n-1</a:t>
            </a:r>
            <a:r>
              <a:rPr lang="en-IN" sz="1350" dirty="0">
                <a:latin typeface="Times" pitchFamily="2" charset="0"/>
              </a:rPr>
              <a:t> + …. + </a:t>
            </a:r>
            <a:r>
              <a:rPr lang="en-IN" sz="1350" dirty="0" err="1">
                <a:latin typeface="Times" pitchFamily="2" charset="0"/>
              </a:rPr>
              <a:t>jx</a:t>
            </a:r>
            <a:r>
              <a:rPr lang="en-IN" sz="1350" dirty="0">
                <a:latin typeface="Times" pitchFamily="2" charset="0"/>
              </a:rPr>
              <a:t>+ k), where a, b, c …., k are </a:t>
            </a:r>
            <a:r>
              <a:rPr lang="en-IN" sz="1350" b="1" dirty="0">
                <a:latin typeface="Times" pitchFamily="2" charset="0"/>
              </a:rPr>
              <a:t>real numbers </a:t>
            </a:r>
            <a:r>
              <a:rPr lang="en-IN" sz="1350" dirty="0">
                <a:latin typeface="Times" pitchFamily="2" charset="0"/>
              </a:rPr>
              <a:t>and 'n' is non negative integer, which is called the </a:t>
            </a:r>
            <a:r>
              <a:rPr lang="en-IN" sz="1350" b="1" dirty="0">
                <a:latin typeface="Times" pitchFamily="2" charset="0"/>
              </a:rPr>
              <a:t>degree of polynomial</a:t>
            </a:r>
            <a:r>
              <a:rPr lang="en-IN" sz="1350" dirty="0">
                <a:latin typeface="Times" pitchFamily="2" charset="0"/>
              </a:rPr>
              <a:t>.</a:t>
            </a:r>
          </a:p>
          <a:p>
            <a:pPr algn="just"/>
            <a:endParaRPr lang="en-IN" sz="1350" dirty="0">
              <a:latin typeface="Times" pitchFamily="2" charset="0"/>
            </a:endParaRPr>
          </a:p>
          <a:p>
            <a:pPr algn="just"/>
            <a:r>
              <a:rPr lang="en-IN" sz="1350" dirty="0">
                <a:latin typeface="Times" pitchFamily="2" charset="0"/>
              </a:rPr>
              <a:t>Each term in the polynomial expression consists of two parts: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IN" sz="1350" dirty="0">
                <a:latin typeface="Times" pitchFamily="2" charset="0"/>
              </a:rPr>
              <a:t>the coefficient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IN" sz="1350" dirty="0">
                <a:latin typeface="Times" pitchFamily="2" charset="0"/>
              </a:rPr>
              <a:t>the exponent</a:t>
            </a:r>
          </a:p>
          <a:p>
            <a:pPr algn="just"/>
            <a:endParaRPr lang="en-IN" sz="1350" dirty="0">
              <a:latin typeface="Times" pitchFamily="2" charset="0"/>
            </a:endParaRPr>
          </a:p>
          <a:p>
            <a:pPr algn="just"/>
            <a:r>
              <a:rPr lang="en-IN" sz="1350" u="sng" dirty="0">
                <a:latin typeface="Times" pitchFamily="2" charset="0"/>
              </a:rPr>
              <a:t>Example:</a:t>
            </a:r>
            <a:endParaRPr lang="en-IN" sz="1350" dirty="0">
              <a:latin typeface="Times" pitchFamily="2" charset="0"/>
            </a:endParaRPr>
          </a:p>
          <a:p>
            <a:pPr algn="just"/>
            <a:r>
              <a:rPr lang="en-IN" sz="1350" dirty="0">
                <a:latin typeface="Times" pitchFamily="2" charset="0"/>
              </a:rPr>
              <a:t>		10x</a:t>
            </a:r>
            <a:r>
              <a:rPr lang="en-IN" sz="1350" baseline="30000" dirty="0">
                <a:latin typeface="Times" pitchFamily="2" charset="0"/>
              </a:rPr>
              <a:t>2 </a:t>
            </a:r>
            <a:r>
              <a:rPr lang="en-IN" sz="1350" dirty="0">
                <a:latin typeface="Times" pitchFamily="2" charset="0"/>
              </a:rPr>
              <a:t>+ 26x,  here 10 and 26 are coefficients and 2, 1 is its exponential value.</a:t>
            </a:r>
          </a:p>
          <a:p>
            <a:pPr algn="just"/>
            <a:endParaRPr lang="en-US" sz="135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005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FB94-082A-D94A-9E9A-EA3D8253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2" y="913305"/>
            <a:ext cx="7886700" cy="994172"/>
          </a:xfrm>
        </p:spPr>
        <p:txBody>
          <a:bodyPr/>
          <a:lstStyle/>
          <a:p>
            <a:r>
              <a:rPr lang="en-US" dirty="0"/>
              <a:t>Polynomial representation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15383-B33A-AB4C-B1C9-B0790305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014824"/>
            <a:ext cx="2633864" cy="66724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F2F2C29-E2C7-144C-9107-D7D1C8EB6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3694" y="4645678"/>
            <a:ext cx="3580147" cy="669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en-US" altLang="en-US" sz="975">
                <a:solidFill>
                  <a:srgbClr val="656E7F"/>
                </a:solidFill>
                <a:latin typeface="Source Sans Pro" panose="020B0503030403020204" pitchFamily="34" charset="0"/>
              </a:rPr>
              <a:t>For example 3x^2 + 5x + 7 will represent as follows.</a:t>
            </a:r>
            <a:endParaRPr lang="en-US" altLang="en-US" sz="750"/>
          </a:p>
          <a:p>
            <a:pPr defTabSz="685800"/>
            <a:r>
              <a:rPr lang="en-US" altLang="en-US" sz="975">
                <a:solidFill>
                  <a:srgbClr val="656E7F"/>
                </a:solidFill>
                <a:latin typeface="Source Sans Pro" panose="020B0503030403020204" pitchFamily="34" charset="0"/>
              </a:rPr>
              <a:t>  </a:t>
            </a:r>
            <a:r>
              <a:rPr lang="en-US" altLang="en-US" sz="2925">
                <a:solidFill>
                  <a:srgbClr val="656E7F"/>
                </a:solidFill>
                <a:latin typeface="Source Sans Pro" panose="020B0503030403020204" pitchFamily="34" charset="0"/>
              </a:rPr>
              <a:t>                                             </a:t>
            </a:r>
            <a:endParaRPr lang="en-US" altLang="en-US" sz="135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D28771-9FC1-B440-B53F-216C97AB5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18" y="4505308"/>
            <a:ext cx="5534165" cy="7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994258-59A3-8243-B02A-0AE391CD0C64}"/>
              </a:ext>
            </a:extLst>
          </p:cNvPr>
          <p:cNvSpPr/>
          <p:nvPr/>
        </p:nvSpPr>
        <p:spPr>
          <a:xfrm>
            <a:off x="2133600" y="4300784"/>
            <a:ext cx="61859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656E7F"/>
                </a:solidFill>
                <a:latin typeface="Source Sans Pro" panose="020B0503030403020204" pitchFamily="34" charset="0"/>
              </a:rPr>
              <a:t>For example 3x^2 + 5x + 7 will represent as follows.</a:t>
            </a:r>
          </a:p>
          <a:p>
            <a:br>
              <a:rPr lang="en-IN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4C08F-2D05-E342-8FF2-856C8449FC0B}"/>
              </a:ext>
            </a:extLst>
          </p:cNvPr>
          <p:cNvSpPr/>
          <p:nvPr/>
        </p:nvSpPr>
        <p:spPr>
          <a:xfrm>
            <a:off x="600772" y="2359501"/>
            <a:ext cx="38552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656E7F"/>
                </a:solidFill>
                <a:latin typeface="Source Sans Pro" panose="020B0503030403020204" pitchFamily="34" charset="0"/>
              </a:rPr>
              <a:t>Linked Node Structure of a polynomial</a:t>
            </a:r>
          </a:p>
          <a:p>
            <a:endParaRPr lang="en-IN" dirty="0">
              <a:solidFill>
                <a:srgbClr val="656E7F"/>
              </a:solidFill>
              <a:latin typeface="Source Sans Pro" panose="020B0503030403020204" pitchFamily="34" charset="0"/>
            </a:endParaRPr>
          </a:p>
          <a:p>
            <a:br>
              <a:rPr lang="en-IN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1DF98-3A2B-D24F-94B1-043CE1793849}"/>
              </a:ext>
            </a:extLst>
          </p:cNvPr>
          <p:cNvSpPr/>
          <p:nvPr/>
        </p:nvSpPr>
        <p:spPr>
          <a:xfrm>
            <a:off x="5486400" y="2098956"/>
            <a:ext cx="3505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struct Node </a:t>
            </a:r>
          </a:p>
          <a:p>
            <a:r>
              <a:rPr lang="en-IN" dirty="0">
                <a:latin typeface="Consolas" panose="020B0609020204030204" pitchFamily="49" charset="0"/>
              </a:rPr>
              <a:t>{ </a:t>
            </a:r>
          </a:p>
          <a:p>
            <a:r>
              <a:rPr lang="en-IN" dirty="0">
                <a:latin typeface="Consolas" panose="020B0609020204030204" pitchFamily="49" charset="0"/>
              </a:rPr>
              <a:t>    int </a:t>
            </a:r>
            <a:r>
              <a:rPr lang="en-IN" dirty="0" err="1">
                <a:latin typeface="Consolas" panose="020B0609020204030204" pitchFamily="49" charset="0"/>
              </a:rPr>
              <a:t>coeff</a:t>
            </a:r>
            <a:r>
              <a:rPr lang="en-IN" dirty="0">
                <a:latin typeface="Consolas" panose="020B0609020204030204" pitchFamily="49" charset="0"/>
              </a:rPr>
              <a:t>; </a:t>
            </a:r>
          </a:p>
          <a:p>
            <a:r>
              <a:rPr lang="en-IN" dirty="0">
                <a:latin typeface="Consolas" panose="020B0609020204030204" pitchFamily="49" charset="0"/>
              </a:rPr>
              <a:t>    int exp; </a:t>
            </a:r>
          </a:p>
          <a:p>
            <a:r>
              <a:rPr lang="en-IN" dirty="0">
                <a:latin typeface="Consolas" panose="020B0609020204030204" pitchFamily="49" charset="0"/>
              </a:rPr>
              <a:t>    struct Node *link; </a:t>
            </a:r>
          </a:p>
          <a:p>
            <a:r>
              <a:rPr lang="en-IN" dirty="0">
                <a:latin typeface="Consolas" panose="020B0609020204030204" pitchFamily="49" charset="0"/>
              </a:rPr>
              <a:t>};</a:t>
            </a:r>
            <a:endParaRPr lang="en-IN" b="0" i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25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6FED-5361-7240-AC99-84C245F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152" y="2534740"/>
            <a:ext cx="2356248" cy="2091689"/>
          </a:xfrm>
        </p:spPr>
        <p:txBody>
          <a:bodyPr>
            <a:normAutofit/>
          </a:bodyPr>
          <a:lstStyle/>
          <a:p>
            <a:r>
              <a:rPr lang="en-US" sz="3075" dirty="0"/>
              <a:t>Addition of 2 Polynomials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8FA54-187D-5249-8AE9-755B5BFAF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277"/>
          <a:stretch/>
        </p:blipFill>
        <p:spPr>
          <a:xfrm>
            <a:off x="482601" y="1963611"/>
            <a:ext cx="5308600" cy="29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2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D03A-4B7B-F248-AE1E-98B56ED79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4400"/>
            <a:ext cx="7886700" cy="994172"/>
          </a:xfrm>
        </p:spPr>
        <p:txBody>
          <a:bodyPr/>
          <a:lstStyle/>
          <a:p>
            <a:r>
              <a:rPr lang="en-US" dirty="0"/>
              <a:t>Multiplication of 2 polynomials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60218-232B-144D-99F2-9FF1B6907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2223407"/>
            <a:ext cx="5486400" cy="3086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80DA5A-0E41-AF44-8060-4976411FCAEE}"/>
              </a:ext>
            </a:extLst>
          </p:cNvPr>
          <p:cNvSpPr/>
          <p:nvPr/>
        </p:nvSpPr>
        <p:spPr>
          <a:xfrm>
            <a:off x="5901650" y="1982575"/>
            <a:ext cx="31895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Roboto"/>
              </a:rPr>
              <a:t>Approach:</a:t>
            </a:r>
          </a:p>
          <a:p>
            <a:endParaRPr lang="en-IN" dirty="0">
              <a:latin typeface="Roboto"/>
            </a:endParaRPr>
          </a:p>
          <a:p>
            <a:pPr>
              <a:buFont typeface="+mj-lt"/>
              <a:buAutoNum type="arabicPeriod"/>
            </a:pPr>
            <a:r>
              <a:rPr lang="en-IN" dirty="0">
                <a:latin typeface="Roboto"/>
              </a:rPr>
              <a:t>In this approach we will multiply the 2nd polynomial with each term of 1st polynomial.</a:t>
            </a:r>
          </a:p>
          <a:p>
            <a:pPr>
              <a:buFont typeface="+mj-lt"/>
              <a:buAutoNum type="arabicPeriod"/>
            </a:pPr>
            <a:endParaRPr lang="en-IN" dirty="0">
              <a:latin typeface="Roboto"/>
            </a:endParaRPr>
          </a:p>
          <a:p>
            <a:pPr>
              <a:buFont typeface="+mj-lt"/>
              <a:buAutoNum type="arabicPeriod"/>
            </a:pPr>
            <a:r>
              <a:rPr lang="en-IN" dirty="0">
                <a:latin typeface="Roboto"/>
              </a:rPr>
              <a:t>Store the multiplied value in a new linked list.</a:t>
            </a:r>
          </a:p>
          <a:p>
            <a:pPr>
              <a:buFont typeface="+mj-lt"/>
              <a:buAutoNum type="arabicPeriod"/>
            </a:pPr>
            <a:endParaRPr lang="en-IN" dirty="0">
              <a:latin typeface="Roboto"/>
            </a:endParaRPr>
          </a:p>
          <a:p>
            <a:pPr>
              <a:buFont typeface="+mj-lt"/>
              <a:buAutoNum type="arabicPeriod"/>
            </a:pPr>
            <a:r>
              <a:rPr lang="en-IN" dirty="0">
                <a:latin typeface="Roboto"/>
              </a:rPr>
              <a:t>Then we will add the coefficients of elements having the same power in resultant polynomial.</a:t>
            </a:r>
            <a:endParaRPr lang="en-IN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6683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10FF-56F9-664D-AE41-87C0D0F20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95400"/>
            <a:ext cx="7886700" cy="994172"/>
          </a:xfrm>
        </p:spPr>
        <p:txBody>
          <a:bodyPr/>
          <a:lstStyle/>
          <a:p>
            <a:r>
              <a:rPr lang="en-US" dirty="0"/>
              <a:t>Stacks using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11A74-23F6-4145-90AA-81B04026B523}"/>
              </a:ext>
            </a:extLst>
          </p:cNvPr>
          <p:cNvSpPr/>
          <p:nvPr/>
        </p:nvSpPr>
        <p:spPr>
          <a:xfrm>
            <a:off x="1371600" y="2743200"/>
            <a:ext cx="61617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E00D50"/>
                </a:solidFill>
                <a:latin typeface="Open Sans"/>
              </a:rPr>
              <a:t>push(value) - Inserting an element into the Stack</a:t>
            </a:r>
          </a:p>
          <a:p>
            <a:pPr algn="just"/>
            <a:endParaRPr lang="en-IN" b="1" dirty="0">
              <a:solidFill>
                <a:srgbClr val="E00D50"/>
              </a:solidFill>
              <a:latin typeface="Open Sans"/>
            </a:endParaRP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1 -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Create a </a:t>
            </a:r>
            <a:r>
              <a:rPr lang="en-IN" b="1" dirty="0" err="1">
                <a:solidFill>
                  <a:srgbClr val="333333"/>
                </a:solidFill>
                <a:latin typeface="Open Sans"/>
              </a:rPr>
              <a:t>newNode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with given value.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2 -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Check whether stack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(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top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==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NULL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)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3 -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it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, then set </a:t>
            </a:r>
            <a:r>
              <a:rPr lang="en-IN" b="1" dirty="0" err="1">
                <a:solidFill>
                  <a:srgbClr val="333333"/>
                </a:solidFill>
                <a:latin typeface="Open Sans"/>
              </a:rPr>
              <a:t>newNode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 → next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=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NULL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4 -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it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Not 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, then set </a:t>
            </a:r>
            <a:r>
              <a:rPr lang="en-IN" b="1" dirty="0" err="1">
                <a:solidFill>
                  <a:srgbClr val="333333"/>
                </a:solidFill>
                <a:latin typeface="Open Sans"/>
              </a:rPr>
              <a:t>newNode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 → next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=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top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5 -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Finally, set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top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= </a:t>
            </a:r>
            <a:r>
              <a:rPr lang="en-IN" b="1" dirty="0" err="1">
                <a:solidFill>
                  <a:srgbClr val="333333"/>
                </a:solidFill>
                <a:latin typeface="Open Sans"/>
              </a:rPr>
              <a:t>newNode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.</a:t>
            </a:r>
            <a:endParaRPr lang="en-IN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23511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4C4F3-6D10-1C46-A0DC-736F103EA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66" y="967563"/>
            <a:ext cx="7886700" cy="1325563"/>
          </a:xfrm>
        </p:spPr>
        <p:txBody>
          <a:bodyPr/>
          <a:lstStyle/>
          <a:p>
            <a:r>
              <a:rPr lang="en-US" sz="2700" dirty="0"/>
              <a:t>Stack using LL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E7BF0-1D18-A441-91A4-28C1FF30C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2" r="76742" b="72058"/>
          <a:stretch/>
        </p:blipFill>
        <p:spPr>
          <a:xfrm>
            <a:off x="755741" y="1061869"/>
            <a:ext cx="1390900" cy="144099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EDC9F5-C5FE-6F4B-B2B6-AE8CF6F7E2FB}"/>
              </a:ext>
            </a:extLst>
          </p:cNvPr>
          <p:cNvCxnSpPr/>
          <p:nvPr/>
        </p:nvCxnSpPr>
        <p:spPr>
          <a:xfrm>
            <a:off x="2146641" y="2125267"/>
            <a:ext cx="1025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BE4600-7A40-784C-BB50-B2FAD647E6A7}"/>
              </a:ext>
            </a:extLst>
          </p:cNvPr>
          <p:cNvSpPr txBox="1"/>
          <p:nvPr/>
        </p:nvSpPr>
        <p:spPr>
          <a:xfrm>
            <a:off x="2343520" y="1894434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Push 45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4B9DE9-2B65-4547-819B-B820E8EB1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0" r="77780" b="52883"/>
          <a:stretch/>
        </p:blipFill>
        <p:spPr>
          <a:xfrm>
            <a:off x="2959765" y="1457239"/>
            <a:ext cx="1025185" cy="14745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6859F5-D09F-3943-9BFD-D6C46F3F57BA}"/>
              </a:ext>
            </a:extLst>
          </p:cNvPr>
          <p:cNvCxnSpPr/>
          <p:nvPr/>
        </p:nvCxnSpPr>
        <p:spPr>
          <a:xfrm>
            <a:off x="3961568" y="2125267"/>
            <a:ext cx="1025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66BF96-B730-C543-A1D4-D58966DB9D90}"/>
              </a:ext>
            </a:extLst>
          </p:cNvPr>
          <p:cNvSpPr txBox="1"/>
          <p:nvPr/>
        </p:nvSpPr>
        <p:spPr>
          <a:xfrm>
            <a:off x="4158449" y="1894434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Push 65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B0D91F-AAEE-A246-97F2-409E1F9D07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4444" r="61940" b="50001"/>
          <a:stretch/>
        </p:blipFill>
        <p:spPr>
          <a:xfrm>
            <a:off x="4389062" y="905771"/>
            <a:ext cx="2608822" cy="2208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56B550-779D-344A-A312-31F4823E56C7}"/>
              </a:ext>
            </a:extLst>
          </p:cNvPr>
          <p:cNvCxnSpPr>
            <a:cxnSpLocks/>
          </p:cNvCxnSpPr>
          <p:nvPr/>
        </p:nvCxnSpPr>
        <p:spPr>
          <a:xfrm>
            <a:off x="6036906" y="2125199"/>
            <a:ext cx="1025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F4658D8-0B8D-7543-ADAA-1B87C75CC090}"/>
              </a:ext>
            </a:extLst>
          </p:cNvPr>
          <p:cNvSpPr txBox="1"/>
          <p:nvPr/>
        </p:nvSpPr>
        <p:spPr>
          <a:xfrm>
            <a:off x="6233788" y="1894367"/>
            <a:ext cx="6314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Push 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3ABDB1-A7A9-0F44-B417-3350656E9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662" b="47470"/>
          <a:stretch/>
        </p:blipFill>
        <p:spPr>
          <a:xfrm>
            <a:off x="6407791" y="1330094"/>
            <a:ext cx="2682905" cy="18873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ACC23D-B3C1-BB4D-943A-B958EB99C4F2}"/>
              </a:ext>
            </a:extLst>
          </p:cNvPr>
          <p:cNvCxnSpPr>
            <a:stCxn id="14" idx="2"/>
          </p:cNvCxnSpPr>
          <p:nvPr/>
        </p:nvCxnSpPr>
        <p:spPr>
          <a:xfrm flipH="1">
            <a:off x="7748294" y="3217395"/>
            <a:ext cx="950" cy="743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CC7F64C-4E9B-D54D-90BE-E439646F5E29}"/>
              </a:ext>
            </a:extLst>
          </p:cNvPr>
          <p:cNvSpPr txBox="1"/>
          <p:nvPr/>
        </p:nvSpPr>
        <p:spPr>
          <a:xfrm>
            <a:off x="7883927" y="3409774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Push 87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941489-7E89-7441-9E04-5C93E6E728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220" b="49535"/>
          <a:stretch/>
        </p:blipFill>
        <p:spPr>
          <a:xfrm>
            <a:off x="6025725" y="3640606"/>
            <a:ext cx="3445139" cy="174623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DDF14E-0411-EF46-8340-209ED4CF8238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4986752" y="4513725"/>
            <a:ext cx="10389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9AC2DF-E2BE-1F45-B3EB-274D344BBFD1}"/>
              </a:ext>
            </a:extLst>
          </p:cNvPr>
          <p:cNvSpPr txBox="1"/>
          <p:nvPr/>
        </p:nvSpPr>
        <p:spPr>
          <a:xfrm>
            <a:off x="5167667" y="4604036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Push 36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2478E4-47F7-6D41-B837-AA32E745D0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7012" b="58545"/>
          <a:stretch/>
        </p:blipFill>
        <p:spPr>
          <a:xfrm>
            <a:off x="627888" y="3217395"/>
            <a:ext cx="4291523" cy="282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725D88-0D0D-9B46-BC53-88FE84B984D4}"/>
              </a:ext>
            </a:extLst>
          </p:cNvPr>
          <p:cNvSpPr/>
          <p:nvPr/>
        </p:nvSpPr>
        <p:spPr>
          <a:xfrm>
            <a:off x="545783" y="1697757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b="1" dirty="0">
                <a:solidFill>
                  <a:srgbClr val="E00D50"/>
                </a:solidFill>
                <a:latin typeface="Open Sans"/>
              </a:rPr>
              <a:t>pop() - Deleting an Element from a Stack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1 -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Check whether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stack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(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top == NULL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).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2 -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it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, then display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"Stack is Empty!!! Deletion is not possible!!!"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and terminate the function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3 -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it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Not 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, then define a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Node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pointer '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temp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' and set it to '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top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'.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4 -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Then set '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top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=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top → next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'.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5 -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Finally, delete '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temp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'. (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free(temp)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).</a:t>
            </a:r>
            <a:endParaRPr lang="en-IN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C3CA1-F945-B74B-AA10-CC9E9B26B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3662" b="76260"/>
          <a:stretch/>
        </p:blipFill>
        <p:spPr>
          <a:xfrm>
            <a:off x="4468817" y="1246344"/>
            <a:ext cx="4752861" cy="200285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7F957E-A150-AD44-8D97-75B7D75F2B4E}"/>
              </a:ext>
            </a:extLst>
          </p:cNvPr>
          <p:cNvCxnSpPr/>
          <p:nvPr/>
        </p:nvCxnSpPr>
        <p:spPr>
          <a:xfrm>
            <a:off x="6892290" y="3360420"/>
            <a:ext cx="0" cy="505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8721A3-E4BE-0249-9D55-305B2D2987F3}"/>
              </a:ext>
            </a:extLst>
          </p:cNvPr>
          <p:cNvSpPr txBox="1"/>
          <p:nvPr/>
        </p:nvSpPr>
        <p:spPr>
          <a:xfrm>
            <a:off x="7009532" y="3429000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3FD119-EE19-A343-AFDC-B2300974C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20" b="75920"/>
          <a:stretch/>
        </p:blipFill>
        <p:spPr>
          <a:xfrm>
            <a:off x="4893933" y="4465762"/>
            <a:ext cx="4152610" cy="20928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CB3B1C-F6E5-F54F-AA48-63E36FA2A6DB}"/>
              </a:ext>
            </a:extLst>
          </p:cNvPr>
          <p:cNvCxnSpPr>
            <a:stCxn id="8" idx="1"/>
          </p:cNvCxnSpPr>
          <p:nvPr/>
        </p:nvCxnSpPr>
        <p:spPr>
          <a:xfrm flipH="1">
            <a:off x="4293685" y="5512172"/>
            <a:ext cx="600248" cy="10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7FF316-FE9F-5F4C-8B2C-1413E8898689}"/>
              </a:ext>
            </a:extLst>
          </p:cNvPr>
          <p:cNvSpPr txBox="1"/>
          <p:nvPr/>
        </p:nvSpPr>
        <p:spPr>
          <a:xfrm>
            <a:off x="4409129" y="5258255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68485-BB10-D043-A0D9-235C7EA93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040" b="73760"/>
          <a:stretch/>
        </p:blipFill>
        <p:spPr>
          <a:xfrm>
            <a:off x="854769" y="4343400"/>
            <a:ext cx="3148964" cy="212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0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F4DF62-D4B5-434B-BC0E-55018779D584}"/>
              </a:ext>
            </a:extLst>
          </p:cNvPr>
          <p:cNvSpPr/>
          <p:nvPr/>
        </p:nvSpPr>
        <p:spPr>
          <a:xfrm>
            <a:off x="914400" y="1905000"/>
            <a:ext cx="7620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E00D50"/>
                </a:solidFill>
                <a:latin typeface="Open Sans"/>
              </a:rPr>
              <a:t>display() - Displaying stack of elements</a:t>
            </a:r>
          </a:p>
          <a:p>
            <a:pPr algn="ctr"/>
            <a:endParaRPr lang="en-IN" b="1" dirty="0">
              <a:solidFill>
                <a:srgbClr val="E00D50"/>
              </a:solidFill>
              <a:latin typeface="Open Sans"/>
            </a:endParaRP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1 -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Check whether stack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(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top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==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NULL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).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2 -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it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, then display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'Stack is Empty!!!'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and terminate the function.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3 -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it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Not 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, then define a Node pointer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'temp'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and initialize with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top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4 -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Display '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temp → data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---&gt;' and move it to the next node. Repeat the same until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temp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reaches to the first node in the stack. (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temp → next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!=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NULL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).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5 -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Finally! Display '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temp → data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---&gt;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NULL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'</a:t>
            </a:r>
            <a:endParaRPr lang="en-IN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720095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823</Words>
  <Application>Microsoft Macintosh PowerPoint</Application>
  <PresentationFormat>On-screen Show (4:3)</PresentationFormat>
  <Paragraphs>94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Algerian</vt:lpstr>
      <vt:lpstr>Arial</vt:lpstr>
      <vt:lpstr>Baskerville Old Face</vt:lpstr>
      <vt:lpstr>Consolas</vt:lpstr>
      <vt:lpstr>Open Sans</vt:lpstr>
      <vt:lpstr>Roboto</vt:lpstr>
      <vt:lpstr>Source Sans Pro</vt:lpstr>
      <vt:lpstr>Times</vt:lpstr>
      <vt:lpstr>Default Design</vt:lpstr>
      <vt:lpstr>PowerPoint Presentation</vt:lpstr>
      <vt:lpstr>What is a Polynomial?</vt:lpstr>
      <vt:lpstr>Polynomial representation</vt:lpstr>
      <vt:lpstr>Addition of 2 Polynomials</vt:lpstr>
      <vt:lpstr>Multiplication of 2 polynomials</vt:lpstr>
      <vt:lpstr>Stacks using Linked List</vt:lpstr>
      <vt:lpstr>Stack using LL </vt:lpstr>
      <vt:lpstr>PowerPoint Presentation</vt:lpstr>
      <vt:lpstr>PowerPoint Presentation</vt:lpstr>
      <vt:lpstr>Queues using Linked List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Smriti Sehgal</dc:creator>
  <cp:lastModifiedBy>Smriti Sehgal</cp:lastModifiedBy>
  <cp:revision>43</cp:revision>
  <dcterms:created xsi:type="dcterms:W3CDTF">2020-08-10T17:14:23Z</dcterms:created>
  <dcterms:modified xsi:type="dcterms:W3CDTF">2020-09-07T14:31:02Z</dcterms:modified>
</cp:coreProperties>
</file>